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5620" autoAdjust="0"/>
    <p:restoredTop sz="94598" autoAdjust="0"/>
  </p:normalViewPr>
  <p:slideViewPr>
    <p:cSldViewPr>
      <p:cViewPr>
        <p:scale>
          <a:sx n="64" d="100"/>
          <a:sy n="64" d="100"/>
        </p:scale>
        <p:origin x="-2064" y="-3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196" y="-102"/>
      </p:cViewPr>
      <p:guideLst>
        <p:guide orient="horz" pos="3133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A1389D-A819-44B4-806B-BDA2F6D47454}" type="datetimeFigureOut">
              <a:rPr lang="ru-RU" smtClean="0"/>
              <a:pPr/>
              <a:t>01.06.2011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F54E11-FF4B-4C77-AAFC-379D8A7D58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54E11-FF4B-4C77-AAFC-379D8A7D58E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9433C-4E93-4B34-AC66-B5E7100DDF07}" type="datetimeFigureOut">
              <a:rPr lang="ru-RU" smtClean="0"/>
              <a:pPr/>
              <a:t>01.06.2011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7376-3C2B-4BC5-94B8-E69E0C769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9433C-4E93-4B34-AC66-B5E7100DDF07}" type="datetimeFigureOut">
              <a:rPr lang="ru-RU" smtClean="0"/>
              <a:pPr/>
              <a:t>01.06.2011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7376-3C2B-4BC5-94B8-E69E0C769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9433C-4E93-4B34-AC66-B5E7100DDF07}" type="datetimeFigureOut">
              <a:rPr lang="ru-RU" smtClean="0"/>
              <a:pPr/>
              <a:t>01.06.2011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7376-3C2B-4BC5-94B8-E69E0C769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9433C-4E93-4B34-AC66-B5E7100DDF07}" type="datetimeFigureOut">
              <a:rPr lang="ru-RU" smtClean="0"/>
              <a:pPr/>
              <a:t>01.06.2011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7376-3C2B-4BC5-94B8-E69E0C769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9433C-4E93-4B34-AC66-B5E7100DDF07}" type="datetimeFigureOut">
              <a:rPr lang="ru-RU" smtClean="0"/>
              <a:pPr/>
              <a:t>01.06.2011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7376-3C2B-4BC5-94B8-E69E0C769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9433C-4E93-4B34-AC66-B5E7100DDF07}" type="datetimeFigureOut">
              <a:rPr lang="ru-RU" smtClean="0"/>
              <a:pPr/>
              <a:t>01.06.2011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7376-3C2B-4BC5-94B8-E69E0C769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9433C-4E93-4B34-AC66-B5E7100DDF07}" type="datetimeFigureOut">
              <a:rPr lang="ru-RU" smtClean="0"/>
              <a:pPr/>
              <a:t>01.06.2011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7376-3C2B-4BC5-94B8-E69E0C769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9433C-4E93-4B34-AC66-B5E7100DDF07}" type="datetimeFigureOut">
              <a:rPr lang="ru-RU" smtClean="0"/>
              <a:pPr/>
              <a:t>01.06.2011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7376-3C2B-4BC5-94B8-E69E0C769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9433C-4E93-4B34-AC66-B5E7100DDF07}" type="datetimeFigureOut">
              <a:rPr lang="ru-RU" smtClean="0"/>
              <a:pPr/>
              <a:t>01.06.2011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7376-3C2B-4BC5-94B8-E69E0C769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9433C-4E93-4B34-AC66-B5E7100DDF07}" type="datetimeFigureOut">
              <a:rPr lang="ru-RU" smtClean="0"/>
              <a:pPr/>
              <a:t>01.06.2011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7376-3C2B-4BC5-94B8-E69E0C769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9433C-4E93-4B34-AC66-B5E7100DDF07}" type="datetimeFigureOut">
              <a:rPr lang="ru-RU" smtClean="0"/>
              <a:pPr/>
              <a:t>01.06.2011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2C7376-3C2B-4BC5-94B8-E69E0C7697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999433C-4E93-4B34-AC66-B5E7100DDF07}" type="datetimeFigureOut">
              <a:rPr lang="ru-RU" smtClean="0"/>
              <a:pPr/>
              <a:t>01.06.2011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2C7376-3C2B-4BC5-94B8-E69E0C76973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1"/>
            <a:ext cx="7772400" cy="1143008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600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ПУТЬ  </a:t>
            </a:r>
            <a:r>
              <a:rPr lang="ru-RU" sz="600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К  </a:t>
            </a:r>
            <a:r>
              <a:rPr lang="ru-RU" sz="600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УСПЕХУ</a:t>
            </a:r>
            <a:endParaRPr lang="ru-RU" sz="600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429132"/>
            <a:ext cx="7286676" cy="1928826"/>
          </a:xfrm>
        </p:spPr>
        <p:txBody>
          <a:bodyPr>
            <a:normAutofit fontScale="92500" lnSpcReduction="1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Игра- соревнование для учащихся 1- 4 класса.</a:t>
            </a:r>
          </a:p>
          <a:p>
            <a:r>
              <a:rPr lang="ru-RU" sz="1400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Педагоги класса:</a:t>
            </a:r>
          </a:p>
          <a:p>
            <a:r>
              <a:rPr lang="ru-RU" sz="1400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Зайцева Е.Б.</a:t>
            </a:r>
          </a:p>
          <a:p>
            <a:r>
              <a:rPr lang="ru-RU" sz="1400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Архипова О.В.</a:t>
            </a:r>
          </a:p>
          <a:p>
            <a:r>
              <a:rPr lang="ru-RU" sz="1400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Ермохина Л.В</a:t>
            </a:r>
            <a:r>
              <a:rPr lang="ru-RU" sz="1400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1400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Областная санаторная школа-интернат г. Вязники</a:t>
            </a:r>
            <a:endParaRPr lang="ru-RU" sz="140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1857364"/>
            <a:ext cx="350046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en-US" sz="27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27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en-US" sz="27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ЦЕЛЬ: </a:t>
            </a:r>
            <a:r>
              <a:rPr lang="ru-RU" sz="1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sz="1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Создание условий для формирования потребности </a:t>
            </a:r>
            <a:endParaRPr lang="ru-RU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buNone/>
            </a:pP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 самосовершенствованию.</a:t>
            </a:r>
            <a:endParaRPr lang="ru-RU" sz="40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104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ЗАДАЧИ.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Активно развивать внешнюю и внутреннюю </a:t>
            </a:r>
            <a:r>
              <a:rPr lang="ru-RU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саморегуляцию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 счет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соблюдения правил поведения  и поощрения такого 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поведения взрослыми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</a:p>
          <a:p>
            <a:pPr lvl="0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Формировать потребность в  саморазвитии у самого ребенка через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его стремление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 хорошим и благородным поступкам и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положительное оценивание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этого взрослыми.</a:t>
            </a:r>
          </a:p>
          <a:p>
            <a:pPr lvl="0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Помогать развитию первичной рефлексии путем анализа своих и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чужих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поступков, чувств и эмоций.</a:t>
            </a:r>
          </a:p>
          <a:p>
            <a:pPr lvl="0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Содействовать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осознанию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ребенком существующих  норм и правил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поведения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школе при взаимодействии с другими людьми.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n-US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ХОД  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ИГРЫ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 СОРЕВНОВАНИЯ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58204" cy="514353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4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Для организации  соревнования педагоги вместе с детьми </a:t>
            </a:r>
            <a:r>
              <a:rPr lang="ru-RU" sz="14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выделяют Основные </a:t>
            </a:r>
            <a:r>
              <a:rPr lang="ru-RU" sz="14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критерии соревнования</a:t>
            </a:r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 </a:t>
            </a:r>
            <a:endParaRPr lang="ru-RU" sz="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 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ФИЗИЧЕСКОЕ </a:t>
            </a:r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= </a:t>
            </a:r>
            <a:r>
              <a:rPr lang="ru-RU" sz="1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зарядка, сила, прыгучесть, </a:t>
            </a:r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выносливость, гигиена, гимнастика  </a:t>
            </a:r>
            <a:r>
              <a:rPr lang="ru-RU" sz="1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для глаз, точечный массаж.</a:t>
            </a:r>
          </a:p>
          <a:p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 В 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САМООБРАЗОВАНИИ </a:t>
            </a:r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= </a:t>
            </a:r>
            <a:r>
              <a:rPr lang="ru-RU" sz="1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ставлю цели: прочитать, выучить, </a:t>
            </a:r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узнать, увидеть</a:t>
            </a:r>
            <a:r>
              <a:rPr lang="ru-RU" sz="1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услышать, изучить, побывать.</a:t>
            </a:r>
          </a:p>
          <a:p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 УЧАЩИЙ 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СЕБЯ </a:t>
            </a:r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= </a:t>
            </a:r>
            <a:r>
              <a:rPr lang="ru-RU" sz="1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умею планировать свою </a:t>
            </a:r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деятельность, организовать </a:t>
            </a:r>
            <a:r>
              <a:rPr lang="ru-RU" sz="1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себя в работе, работать с источником  информации.</a:t>
            </a:r>
          </a:p>
          <a:p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 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ПОВЕДЕНИЕ </a:t>
            </a:r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= </a:t>
            </a:r>
            <a:r>
              <a:rPr lang="ru-RU" sz="1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обязательный, дисциплинированный, </a:t>
            </a:r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аккуратный, смелый, вежливый</a:t>
            </a:r>
            <a:r>
              <a:rPr lang="ru-RU" sz="1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уважительный, заботливый, </a:t>
            </a:r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справедливый, трудолюбивый</a:t>
            </a:r>
            <a:r>
              <a:rPr lang="ru-RU" sz="1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 В 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ОБЩЕНИИ </a:t>
            </a:r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= </a:t>
            </a:r>
            <a:r>
              <a:rPr lang="ru-RU" sz="1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хорошо говорю, владею приемами общения</a:t>
            </a:r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раскован, без </a:t>
            </a:r>
            <a:r>
              <a:rPr lang="ru-RU" sz="1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комплексов, умею общаться с разными людьми.</a:t>
            </a:r>
          </a:p>
          <a:p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 В 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КОЛЛЕКТИВЕ </a:t>
            </a:r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= </a:t>
            </a:r>
            <a:r>
              <a:rPr lang="ru-RU" sz="1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чувствую себя членом коллектива, у меня </a:t>
            </a:r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много друзей, меня </a:t>
            </a:r>
            <a:r>
              <a:rPr lang="ru-RU" sz="1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ценят в коллективе, у меня есть чувство «мы».</a:t>
            </a:r>
          </a:p>
          <a:p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 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ХАРАКТЕР </a:t>
            </a:r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= </a:t>
            </a:r>
            <a:r>
              <a:rPr lang="ru-RU" sz="1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целеустремленный, трудолюбивый, настойчивый</a:t>
            </a:r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волевой</a:t>
            </a:r>
            <a:r>
              <a:rPr lang="ru-RU" sz="1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 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ДРУГ </a:t>
            </a:r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= </a:t>
            </a:r>
            <a:r>
              <a:rPr lang="ru-RU" sz="1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добрый</a:t>
            </a:r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верный, преданный, щедрый, бескорыстный, внимательный, понимающий</a:t>
            </a:r>
            <a:r>
              <a:rPr lang="ru-RU" sz="1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 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ВОЛЯ </a:t>
            </a:r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= </a:t>
            </a:r>
            <a:r>
              <a:rPr lang="ru-RU" sz="11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самодисциплинированный</a:t>
            </a:r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могу </a:t>
            </a:r>
            <a:r>
              <a:rPr lang="ru-RU" sz="1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стерпеть, </a:t>
            </a:r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выносливый, терпеливый, смелый</a:t>
            </a:r>
            <a:r>
              <a:rPr lang="ru-RU" sz="1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требовательный к себе, контролирую себя.</a:t>
            </a:r>
          </a:p>
          <a:p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 БЕЗ ВРЕДНЫХ 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ПРИВЫЧЕК </a:t>
            </a:r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= </a:t>
            </a:r>
            <a:r>
              <a:rPr lang="ru-RU" sz="1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 ругаюсь, не лгу, не </a:t>
            </a:r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дерусь, не </a:t>
            </a:r>
            <a:r>
              <a:rPr lang="ru-RU" sz="1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обзываюсь, не ябедничаю</a:t>
            </a:r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не </a:t>
            </a:r>
            <a:r>
              <a:rPr lang="ru-RU" sz="1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беру чужого.</a:t>
            </a:r>
          </a:p>
          <a:p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 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ПАТРИОТ </a:t>
            </a:r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= </a:t>
            </a:r>
            <a:r>
              <a:rPr lang="ru-RU" sz="1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гражданин России, гордость за свое отечество</a:t>
            </a:r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сочувствие </a:t>
            </a:r>
            <a:r>
              <a:rPr lang="ru-RU" sz="1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страданиям </a:t>
            </a:r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своего народа, готовность </a:t>
            </a:r>
            <a:r>
              <a:rPr lang="ru-RU" sz="1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 </a:t>
            </a:r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защите Родины</a:t>
            </a:r>
            <a:r>
              <a:rPr lang="ru-RU" sz="1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уважение к отечественной истории, вера в будущее России</a:t>
            </a:r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11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653342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/>
                <a:solidFill>
                  <a:schemeClr val="accent3">
                    <a:lumMod val="75000"/>
                  </a:schemeClr>
                </a:solidFill>
              </a:rPr>
              <a:t>В </a:t>
            </a:r>
            <a:r>
              <a:rPr lang="ru-RU" sz="2800" b="1" dirty="0">
                <a:ln/>
                <a:solidFill>
                  <a:schemeClr val="accent3">
                    <a:lumMod val="75000"/>
                  </a:schemeClr>
                </a:solidFill>
              </a:rPr>
              <a:t>1- 2 классе еженедельно итог подводят </a:t>
            </a:r>
            <a:r>
              <a:rPr lang="ru-RU" sz="2800" b="1" dirty="0" smtClean="0">
                <a:ln/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ln/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800" b="1" dirty="0" smtClean="0">
                <a:ln/>
                <a:solidFill>
                  <a:schemeClr val="accent3">
                    <a:lumMod val="75000"/>
                  </a:schemeClr>
                </a:solidFill>
              </a:rPr>
              <a:t>педагоги </a:t>
            </a:r>
            <a:r>
              <a:rPr lang="ru-RU" sz="2800" b="1" dirty="0">
                <a:ln/>
                <a:solidFill>
                  <a:schemeClr val="accent3">
                    <a:lumMod val="75000"/>
                  </a:schemeClr>
                </a:solidFill>
              </a:rPr>
              <a:t>вместе с детьми.</a:t>
            </a:r>
            <a:br>
              <a:rPr lang="ru-RU" sz="2800" b="1" dirty="0">
                <a:ln/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800" b="1" dirty="0">
                <a:ln/>
                <a:solidFill>
                  <a:schemeClr val="accent3">
                    <a:lumMod val="75000"/>
                  </a:schemeClr>
                </a:solidFill>
              </a:rPr>
              <a:t>Результат фиксируется в дневнике </a:t>
            </a:r>
            <a:r>
              <a:rPr lang="ru-RU" sz="2800" b="1" dirty="0" smtClean="0">
                <a:ln/>
                <a:solidFill>
                  <a:schemeClr val="accent3">
                    <a:lumMod val="75000"/>
                  </a:schemeClr>
                </a:solidFill>
              </a:rPr>
              <a:t>учащегося</a:t>
            </a:r>
            <a:r>
              <a:rPr lang="ru-RU" sz="2800" b="1" dirty="0" smtClean="0">
                <a:ln/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ln/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800" b="1" dirty="0" smtClean="0">
                <a:ln/>
                <a:solidFill>
                  <a:schemeClr val="accent3">
                    <a:lumMod val="75000"/>
                  </a:schemeClr>
                </a:solidFill>
              </a:rPr>
              <a:t>для </a:t>
            </a:r>
            <a:r>
              <a:rPr lang="ru-RU" sz="2800" b="1" dirty="0">
                <a:ln/>
                <a:solidFill>
                  <a:schemeClr val="accent3">
                    <a:lumMod val="75000"/>
                  </a:schemeClr>
                </a:solidFill>
              </a:rPr>
              <a:t>ознакомления </a:t>
            </a:r>
            <a:r>
              <a:rPr lang="ru-RU" sz="2800" b="1" dirty="0" smtClean="0">
                <a:ln/>
                <a:solidFill>
                  <a:schemeClr val="accent3">
                    <a:lumMod val="75000"/>
                  </a:schemeClr>
                </a:solidFill>
              </a:rPr>
              <a:t>родителей.</a:t>
            </a:r>
            <a:endParaRPr lang="ru-RU" sz="2800" b="1" dirty="0">
              <a:ln/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824294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>
                <a:ln w="0"/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«УСПЕХ»- </a:t>
            </a: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дети на хорошо и отлично выполнили все условия </a:t>
            </a:r>
            <a:r>
              <a:rPr lang="ru-RU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соревновария</a:t>
            </a: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.</a:t>
            </a:r>
          </a:p>
          <a:p>
            <a:r>
              <a:rPr lang="ru-RU" b="1" cap="all" dirty="0">
                <a:ln w="0"/>
                <a:solidFill>
                  <a:srgbClr val="FFFF00"/>
                </a:solidFill>
                <a:effectLst>
                  <a:reflection blurRad="12700" stA="50000" endPos="50000" dist="5000" dir="5400000" sy="-100000" rotWithShape="0"/>
                </a:effectLst>
              </a:rPr>
              <a:t>«ДУМАЮ ?»- </a:t>
            </a: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не все условия соревнования выполнены успешно.</a:t>
            </a:r>
          </a:p>
          <a:p>
            <a:r>
              <a:rPr lang="ru-RU" b="1" cap="all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«БОЛОТО»- </a:t>
            </a: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плохо выполнены условия игры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.</a:t>
            </a:r>
            <a:endParaRPr lang="en-US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8472518" cy="1632798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n-US" sz="3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3-4 классе еженедельно итог подводят дети самостоятельно </a:t>
            </a:r>
            <a:r>
              <a:rPr lang="ru-RU" sz="36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 помощи теста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7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</a:t>
            </a:r>
            <a:r>
              <a:rPr lang="ru-RU" sz="27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КАК ПОЖИВАЕТЕ МОИ Я?»</a:t>
            </a:r>
            <a:br>
              <a:rPr lang="ru-RU" sz="27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sz="27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cap="all" dirty="0" smtClean="0">
                <a:ln w="0"/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«</a:t>
            </a:r>
            <a:r>
              <a:rPr lang="ru-RU" b="1" cap="all" dirty="0" smtClean="0">
                <a:ln w="0"/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УСПЕХ»- 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все зеленые кружки, допускается только три желтых.</a:t>
            </a:r>
          </a:p>
          <a:p>
            <a:r>
              <a:rPr lang="ru-RU" b="1" cap="all" dirty="0" smtClean="0">
                <a:ln w="0"/>
                <a:solidFill>
                  <a:srgbClr val="FFFF00"/>
                </a:solidFill>
                <a:effectLst>
                  <a:reflection blurRad="12700" stA="50000" endPos="50000" dist="5000" dir="5400000" sy="-100000" rotWithShape="0"/>
                </a:effectLst>
              </a:rPr>
              <a:t>«ДУМАЮ»- </a:t>
            </a:r>
            <a:r>
              <a:rPr lang="ru-RU" b="1" cap="all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кружки </a:t>
            </a:r>
            <a:r>
              <a:rPr lang="ru-RU" b="1" cap="all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ж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елтого цвета, 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допускаются 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кружки 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красного не более 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трех.</a:t>
            </a:r>
          </a:p>
          <a:p>
            <a:r>
              <a:rPr lang="ru-RU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«БОЛОТО»- 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более трех красных кружков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.</a:t>
            </a:r>
          </a:p>
          <a:p>
            <a:pPr algn="ctr">
              <a:buNone/>
            </a:pPr>
            <a:r>
              <a:rPr lang="ru-RU" b="1" u="sng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Значение цвета</a:t>
            </a:r>
            <a:endParaRPr lang="ru-RU" b="1" u="sng" cap="all" dirty="0" smtClean="0">
              <a:ln w="0"/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ru-RU" b="1" cap="all" dirty="0" smtClean="0">
                <a:ln w="0"/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ЗЕЛЕНЫЙ-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всегда выполняю успешно.</a:t>
            </a:r>
          </a:p>
          <a:p>
            <a:r>
              <a:rPr lang="ru-RU" b="1" cap="all" dirty="0" smtClean="0">
                <a:ln w="0"/>
                <a:solidFill>
                  <a:srgbClr val="FFFF00"/>
                </a:solidFill>
                <a:effectLst>
                  <a:reflection blurRad="12700" stA="50000" endPos="50000" dist="5000" dir="5400000" sy="-100000" rotWithShape="0"/>
                </a:effectLst>
              </a:rPr>
              <a:t>ЖЕЛТЫЙ-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иногда выполняю плохо</a:t>
            </a:r>
          </a:p>
          <a:p>
            <a:r>
              <a:rPr lang="ru-RU" b="1" cap="all" dirty="0" err="1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КРАСнЫЙ</a:t>
            </a:r>
            <a:r>
              <a:rPr lang="ru-RU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– 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не выполняю.</a:t>
            </a:r>
            <a:endParaRPr lang="ru-RU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85720" y="214291"/>
            <a:ext cx="8429684" cy="6771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Тест «Как поживаете мои </a:t>
            </a:r>
            <a:r>
              <a:rPr kumimoji="0" lang="ru-RU" sz="32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Я» </a:t>
            </a:r>
            <a:endParaRPr kumimoji="0" lang="ru-RU" sz="32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ФИЗИЧЕСКОЕ=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зарядка, сила, прыгучесть, </a:t>
            </a:r>
            <a:r>
              <a:rPr kumimoji="0" lang="ru-RU" sz="1600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выносливость,гигиена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lang="ru-RU" sz="1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гимнастика 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глаз, точечный массаж.</a:t>
            </a:r>
            <a:endParaRPr kumimoji="0" lang="ru-RU" sz="10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В САМООБРАЗОВАНИИ=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ставлю цели: прочитать, выучить,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узнать,</a:t>
            </a:r>
            <a:r>
              <a:rPr lang="ru-RU" sz="1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увидеть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услышать, изучить, побывать.</a:t>
            </a:r>
            <a:endParaRPr kumimoji="0" lang="ru-RU" sz="10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УЧАЩИЙ СЕБЯ=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умею планировать свою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деятельность,</a:t>
            </a:r>
            <a:r>
              <a:rPr lang="ru-RU" sz="1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организовать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себя в работе, работать с источником  информации.</a:t>
            </a:r>
            <a:endParaRPr kumimoji="0" lang="ru-RU" sz="10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ПОВЕДЕНИЕ=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обязательный, дисциплинированный,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аккуратный,</a:t>
            </a:r>
            <a:r>
              <a:rPr lang="ru-RU" sz="1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смелый, вежливый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уважительный, заботливый,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справедливый,</a:t>
            </a:r>
            <a:r>
              <a:rPr lang="ru-RU" sz="1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трудолюбивый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0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В ОБЩЕНИИ=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хорошо говорю, владею приемами общения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раскован,</a:t>
            </a:r>
            <a:r>
              <a:rPr lang="ru-RU" sz="1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без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комплексов, умею общаться с разными людьми.</a:t>
            </a:r>
            <a:endParaRPr kumimoji="0" lang="ru-RU" sz="10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В КОЛЛЕКТИВЕ=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чувствую себя членом коллектива, у меня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много</a:t>
            </a:r>
            <a:r>
              <a:rPr lang="ru-RU" sz="1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друзей, меня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ценят в коллективе, у меня есть чувство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0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ХАРАКТЕР=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целеустремленный, трудолюбивый, </a:t>
            </a:r>
            <a:r>
              <a:rPr kumimoji="0" lang="ru-RU" sz="1600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настойчивый,волевой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0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ДРУГ= добрый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верный, преданный, щедрый, бескорыстный, внимательный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10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понимающий.</a:t>
            </a:r>
            <a:endParaRPr kumimoji="0" lang="ru-RU" sz="10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ВОЛЯ= </a:t>
            </a:r>
            <a:r>
              <a:rPr kumimoji="0" lang="ru-RU" sz="1600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самодисциплинированный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могу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стерпеть,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выносливый,</a:t>
            </a:r>
            <a:r>
              <a:rPr lang="ru-RU" sz="1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терпеливый, смелый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требовательный к себе, контролирую себя.</a:t>
            </a:r>
            <a:endParaRPr kumimoji="0" lang="ru-RU" sz="10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БЕЗ ВРЕДНЫХ ПРИВЫЧЕК=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ругаюсь, не лгу,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дерусь,</a:t>
            </a:r>
            <a:r>
              <a:rPr lang="ru-RU" sz="1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обзываюсь, не </a:t>
            </a:r>
            <a:r>
              <a:rPr kumimoji="0" lang="ru-RU" sz="1600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ябедничаю,не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беру чужого.</a:t>
            </a:r>
            <a:endParaRPr kumimoji="0" lang="ru-RU" sz="10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ПАТРИОТ=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гражданин России, гордость за свое 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течество, сочувствие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страданиям своего народа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готовность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защите</a:t>
            </a:r>
            <a:r>
              <a:rPr lang="ru-RU" sz="1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Родины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уважение к отечественной истории, вера в будущее России.</a:t>
            </a:r>
            <a:endParaRPr kumimoji="0" lang="ru-RU" sz="10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DCIM\100_PANA\P1000688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000108"/>
            <a:ext cx="4038600" cy="2692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H:\DCIM\100_PANA\P1000693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928670"/>
            <a:ext cx="4038600" cy="2692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3" descr="H:\DCIM\100_PANA\P10007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786190"/>
            <a:ext cx="4038600" cy="2692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2" descr="H:\DCIM\100_PANA\P10007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3786190"/>
            <a:ext cx="4038600" cy="2692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0.33333 L 4.72222E-6 -3.33333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0.33333 L 1.38889E-6 -3.33333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DCIM\100_PANA\P1000697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50866" y="1922446"/>
            <a:ext cx="5273675" cy="35718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142984"/>
            <a:ext cx="3475037" cy="521176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 advClick="0" advTm="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131</TotalTime>
  <Words>676</Words>
  <Application>Microsoft Office PowerPoint</Application>
  <PresentationFormat>Экран (4:3)</PresentationFormat>
  <Paragraphs>55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ПУТЬ  К  УСПЕХУ</vt:lpstr>
      <vt:lpstr>  ЦЕЛЬ:  </vt:lpstr>
      <vt:lpstr>    ЗАДАЧИ.</vt:lpstr>
      <vt:lpstr>      ХОД  ИГРЫ  -  СОРЕВНОВАНИЯ.</vt:lpstr>
      <vt:lpstr>В 1- 2 классе еженедельно итог подводят  педагоги вместе с детьми. Результат фиксируется в дневнике учащегося для ознакомления родителей.</vt:lpstr>
      <vt:lpstr> В 3-4 классе еженедельно итог подводят дети самостоятельно при помощи теста  «КАК ПОЖИВАЕТЕ МОИ Я?» 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ПУТЬ  К  УСПЕХУ</dc:title>
  <dc:creator>Admin</dc:creator>
  <cp:lastModifiedBy>User</cp:lastModifiedBy>
  <cp:revision>14</cp:revision>
  <dcterms:created xsi:type="dcterms:W3CDTF">2011-04-17T15:43:00Z</dcterms:created>
  <dcterms:modified xsi:type="dcterms:W3CDTF">2011-06-01T06:33:38Z</dcterms:modified>
</cp:coreProperties>
</file>